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2"/>
  </p:notesMasterIdLst>
  <p:handoutMasterIdLst>
    <p:handoutMasterId r:id="rId53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701" r:id="rId43"/>
    <p:sldId id="700" r:id="rId44"/>
    <p:sldId id="696" r:id="rId45"/>
    <p:sldId id="697" r:id="rId46"/>
    <p:sldId id="699" r:id="rId47"/>
    <p:sldId id="698" r:id="rId48"/>
    <p:sldId id="633" r:id="rId49"/>
    <p:sldId id="504" r:id="rId50"/>
    <p:sldId id="5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  <p14:sldId id="701"/>
            <p14:sldId id="700"/>
          </p14:sldIdLst>
        </p14:section>
        <p14:section name="Настройки на форми" id="{AA05C3EB-2AC7-FB45-AE29-3F0B4C8644DD}">
          <p14:sldIdLst>
            <p14:sldId id="696"/>
            <p14:sldId id="697"/>
            <p14:sldId id="699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4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3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22" autoAdjust="0"/>
    <p:restoredTop sz="95188" autoAdjust="0"/>
  </p:normalViewPr>
  <p:slideViewPr>
    <p:cSldViewPr showGuides="1">
      <p:cViewPr varScale="1">
        <p:scale>
          <a:sx n="89" d="100"/>
          <a:sy n="89" d="100"/>
        </p:scale>
        <p:origin x="86" y="115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23.12.2024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869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366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9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036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48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7179"/>
            <a:ext cx="1977650" cy="886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 a new project</a:t>
            </a:r>
            <a:r>
              <a:rPr lang="en-US" sz="3000" b="1" dirty="0"/>
              <a:t>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</a:t>
            </a:r>
            <a:r>
              <a:rPr lang="en-US" sz="3000" b="1" dirty="0"/>
              <a:t>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2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194000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606D0D7B-9092-F7E4-FFB2-02A7975E83AB}"/>
              </a:ext>
            </a:extLst>
          </p:cNvPr>
          <p:cNvSpPr/>
          <p:nvPr/>
        </p:nvSpPr>
        <p:spPr bwMode="auto">
          <a:xfrm>
            <a:off x="5086834" y="4165925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b="1" dirty="0"/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410465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157191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262118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Toolbox</a:t>
            </a:r>
            <a:r>
              <a:rPr lang="en-US" sz="30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5878" y="5124398"/>
            <a:ext cx="519626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1151" y="5964085"/>
            <a:ext cx="538851" cy="530112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бутона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Start Without Debugging</a:t>
            </a:r>
            <a:r>
              <a:rPr lang="en-US" sz="3200" b="1" dirty="0"/>
              <a:t>]</a:t>
            </a:r>
            <a:r>
              <a:rPr lang="bg-BG" sz="3200" dirty="0"/>
              <a:t> или 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7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Графичен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endParaRPr lang="bg-BG" dirty="0"/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b="1" dirty="0"/>
              <a:t>Форма</a:t>
            </a:r>
            <a:r>
              <a:rPr lang="bg-BG" dirty="0"/>
              <a:t>, </a:t>
            </a:r>
            <a:r>
              <a:rPr lang="bg-BG" b="1" dirty="0"/>
              <a:t>бутон</a:t>
            </a:r>
            <a:r>
              <a:rPr lang="bg-BG" dirty="0"/>
              <a:t>, </a:t>
            </a:r>
            <a:r>
              <a:rPr lang="bg-BG" b="1" dirty="0"/>
              <a:t>свойства</a:t>
            </a:r>
            <a:r>
              <a:rPr lang="bg-BG" dirty="0"/>
              <a:t>, </a:t>
            </a:r>
            <a:r>
              <a:rPr lang="bg-BG" b="1" dirty="0"/>
              <a:t>хващане</a:t>
            </a:r>
            <a:r>
              <a:rPr lang="bg-BG" dirty="0"/>
              <a:t> и </a:t>
            </a:r>
            <a:r>
              <a:rPr lang="bg-BG" b="1" dirty="0"/>
              <a:t>обработка</a:t>
            </a:r>
            <a:r>
              <a:rPr lang="bg-BG" dirty="0"/>
              <a:t> на </a:t>
            </a:r>
            <a:r>
              <a:rPr lang="bg-BG" b="1" dirty="0"/>
              <a:t>събития</a:t>
            </a:r>
            <a:endParaRPr lang="en-US" b="1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b="1" dirty="0"/>
              <a:t>Form</a:t>
            </a:r>
            <a:r>
              <a:rPr lang="en-US" dirty="0"/>
              <a:t>, </a:t>
            </a:r>
            <a:r>
              <a:rPr lang="en-US" b="1" dirty="0"/>
              <a:t>Label</a:t>
            </a:r>
            <a:r>
              <a:rPr lang="en-US" dirty="0"/>
              <a:t>, </a:t>
            </a:r>
            <a:r>
              <a:rPr lang="en-US" b="1" dirty="0"/>
              <a:t>TextBox</a:t>
            </a:r>
            <a:r>
              <a:rPr lang="en-US" dirty="0"/>
              <a:t>, </a:t>
            </a:r>
            <a:r>
              <a:rPr lang="en-US" b="1" dirty="0"/>
              <a:t>Button</a:t>
            </a:r>
            <a:endParaRPr lang="bg-BG" b="1" dirty="0"/>
          </a:p>
          <a:p>
            <a:r>
              <a:rPr lang="en-US" dirty="0"/>
              <a:t>​</a:t>
            </a:r>
            <a:r>
              <a:rPr lang="bg-BG" b="1" dirty="0"/>
              <a:t>Примерно приложение</a:t>
            </a:r>
            <a:r>
              <a:rPr lang="en-US" dirty="0"/>
              <a:t>: </a:t>
            </a:r>
            <a:r>
              <a:rPr lang="bg-BG" dirty="0"/>
              <a:t>Суматор на две числа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b="1" dirty="0"/>
              <a:t>ListBox</a:t>
            </a:r>
            <a:r>
              <a:rPr lang="en-US" dirty="0"/>
              <a:t>, </a:t>
            </a:r>
            <a:r>
              <a:rPr lang="en-US" b="1" dirty="0"/>
              <a:t>ComboBox</a:t>
            </a:r>
            <a:r>
              <a:rPr lang="en-US" dirty="0"/>
              <a:t>, </a:t>
            </a:r>
            <a:r>
              <a:rPr lang="en-US" b="1" dirty="0"/>
              <a:t>RadioButton</a:t>
            </a:r>
            <a:r>
              <a:rPr lang="en-US" dirty="0"/>
              <a:t>, </a:t>
            </a:r>
            <a:r>
              <a:rPr lang="en-US" b="1" dirty="0"/>
              <a:t>Checkbox</a:t>
            </a:r>
            <a:r>
              <a:rPr lang="en-US" dirty="0"/>
              <a:t>, </a:t>
            </a:r>
            <a:r>
              <a:rPr lang="en-US" b="1" dirty="0"/>
              <a:t>DateTimePicker</a:t>
            </a:r>
            <a:endParaRPr lang="bg-BG" b="1" dirty="0"/>
          </a:p>
          <a:p>
            <a:r>
              <a:rPr lang="bg-BG" dirty="0"/>
              <a:t>​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r>
              <a:rPr lang="bg-BG" dirty="0"/>
              <a:t> на форми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Примери</a:t>
            </a:r>
            <a:endParaRPr lang="bg-BG" dirty="0"/>
          </a:p>
          <a:p>
            <a:pPr lvl="2"/>
            <a:r>
              <a:rPr lang="bg-BG" dirty="0"/>
              <a:t>При натискане на бутон изпълни ето този код</a:t>
            </a:r>
          </a:p>
          <a:p>
            <a:pPr lvl="2"/>
            <a:r>
              <a:rPr lang="bg-BG" dirty="0"/>
              <a:t>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</a:t>
            </a:r>
            <a:r>
              <a:rPr lang="bg-BG" sz="2800" b="1" dirty="0"/>
              <a:t>метод-обработчик</a:t>
            </a:r>
            <a:r>
              <a:rPr lang="bg-BG" sz="2800" dirty="0"/>
              <a:t>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888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411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434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 = DateTime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Now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ToString()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b="1" dirty="0"/>
              <a:t>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04B88AE-6EE2-663C-859E-7D819B767FA0}"/>
              </a:ext>
            </a:extLst>
          </p:cNvPr>
          <p:cNvSpPr/>
          <p:nvPr/>
        </p:nvSpPr>
        <p:spPr bwMode="auto">
          <a:xfrm>
            <a:off x="5568326" y="3770788"/>
            <a:ext cx="1129086" cy="84642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Label, TextBox,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b="1" dirty="0"/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b="1" dirty="0"/>
              <a:t>]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</a:t>
            </a:r>
            <a:r>
              <a:rPr lang="bg-BG" altLang="en-US" sz="3400" b="1" dirty="0"/>
              <a:t>текст</a:t>
            </a:r>
            <a:r>
              <a:rPr lang="bg-BG" altLang="en-US" sz="3400" dirty="0"/>
              <a:t>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b="1" dirty="0"/>
              <a:t>поле</a:t>
            </a:r>
            <a:r>
              <a:rPr lang="bg-BG" altLang="en-US" sz="3400" dirty="0"/>
              <a:t> за въвеждане на </a:t>
            </a:r>
            <a:r>
              <a:rPr lang="bg-BG" altLang="en-US" sz="3400" b="1" dirty="0"/>
              <a:t>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b="1" dirty="0"/>
              <a:t>въвеждане на няколко реда</a:t>
            </a:r>
            <a:r>
              <a:rPr lang="bg-BG" altLang="en-US" sz="3000" dirty="0"/>
              <a:t>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</a:t>
            </a:r>
            <a:r>
              <a:rPr lang="bg-BG" altLang="en-US" sz="3400" b="1" dirty="0"/>
              <a:t>бутон</a:t>
            </a:r>
            <a:r>
              <a:rPr lang="bg-BG" altLang="en-US" sz="3400" dirty="0"/>
              <a:t>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/>
              <a:t>Graphical User Interface (</a:t>
            </a:r>
            <a:r>
              <a:rPr lang="en-US" dirty="0"/>
              <a:t>GUI)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800" dirty="0"/>
              <a:t>Графичен потребителски интерфейс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289314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441900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160677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</a:t>
            </a:r>
            <a:r>
              <a:rPr lang="bg-BG" sz="3200" b="1" dirty="0"/>
              <a:t>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</a:t>
            </a:r>
            <a:r>
              <a:rPr lang="bg-BG" sz="3000" b="1" dirty="0"/>
              <a:t>контролите</a:t>
            </a:r>
            <a:r>
              <a:rPr lang="bg-BG" sz="3000" dirty="0"/>
              <a:t>:</a:t>
            </a:r>
          </a:p>
          <a:p>
            <a:pPr marL="623888" lvl="1" indent="-354013"/>
            <a:r>
              <a:rPr lang="en-US" sz="2600" b="1" dirty="0"/>
              <a:t>textBox1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textBoxNum1</a:t>
            </a:r>
          </a:p>
          <a:p>
            <a:pPr marL="623888" lvl="1" indent="-354013"/>
            <a:r>
              <a:rPr lang="en-US" sz="2600" b="1" dirty="0"/>
              <a:t>textBox2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textBoxNum2</a:t>
            </a:r>
          </a:p>
          <a:p>
            <a:pPr marL="623888" lvl="1" indent="-354013"/>
            <a:r>
              <a:rPr lang="en-US" sz="2600" b="1" dirty="0"/>
              <a:t>textBox3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textBoxSum</a:t>
            </a:r>
          </a:p>
          <a:p>
            <a:pPr marL="623888" lvl="1" indent="-354013"/>
            <a:r>
              <a:rPr lang="en-US" sz="2600" b="1" dirty="0"/>
              <a:t>label1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labelPlus</a:t>
            </a:r>
          </a:p>
          <a:p>
            <a:pPr marL="623888" lvl="1" indent="-354013"/>
            <a:r>
              <a:rPr lang="en-US" sz="2600" b="1" dirty="0"/>
              <a:t>label2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labelEqual</a:t>
            </a:r>
          </a:p>
          <a:p>
            <a:pPr marL="623888" lvl="1" indent="-354013"/>
            <a:r>
              <a:rPr lang="en-US" sz="2600" b="1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617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89099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контролите</a:t>
            </a:r>
            <a:r>
              <a:rPr lang="bg-BG" sz="3200" dirty="0"/>
              <a:t>:</a:t>
            </a:r>
            <a:endParaRPr lang="en-US" sz="3200" dirty="0"/>
          </a:p>
          <a:p>
            <a:pPr lvl="1"/>
            <a:r>
              <a:rPr lang="en-US" sz="2600" b="1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Calculate</a:t>
            </a:r>
          </a:p>
          <a:p>
            <a:pPr lvl="1"/>
            <a:r>
              <a:rPr lang="en-US" sz="2600" b="1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+</a:t>
            </a:r>
          </a:p>
          <a:p>
            <a:pPr lvl="1"/>
            <a:r>
              <a:rPr lang="en-US" sz="2600" b="1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</a:t>
            </a:r>
            <a:r>
              <a:rPr lang="en-US" sz="3200" b="1" dirty="0"/>
              <a:t>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b="1" dirty="0"/>
              <a:t>)</a:t>
            </a:r>
            <a:r>
              <a:rPr lang="bg-BG" sz="3200" dirty="0"/>
              <a:t>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 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ToString()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813214" y="4509000"/>
            <a:ext cx="4029035" cy="959839"/>
          </a:xfrm>
          <a:prstGeom prst="wedgeRoundRectCallout">
            <a:avLst>
              <a:gd name="adj1" fmla="val -81787"/>
              <a:gd name="adj2" fmla="val -520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4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4026000" y="5887437"/>
            <a:ext cx="4950000" cy="720000"/>
          </a:xfrm>
          <a:prstGeom prst="wedgeRoundRectCallout">
            <a:avLst>
              <a:gd name="adj1" fmla="val -45345"/>
              <a:gd name="adj2" fmla="val -1023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016000" y="4586204"/>
            <a:ext cx="1620168" cy="450000"/>
          </a:xfrm>
          <a:prstGeom prst="wedgeRoundRectCallout">
            <a:avLst>
              <a:gd name="adj1" fmla="val -63528"/>
              <a:gd name="adj2" fmla="val 15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3600" dirty="0"/>
              <a:t>ListBox, ComboBox</a:t>
            </a:r>
            <a:r>
              <a:rPr lang="bg-BG" sz="3600" dirty="0"/>
              <a:t>,</a:t>
            </a:r>
            <a:r>
              <a:rPr lang="en-US" sz="3600" dirty="0"/>
              <a:t> RadioButton, Checkbox, DateTimePicker, TabControl</a:t>
            </a:r>
            <a:endParaRPr lang="bg-BG" sz="36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ListBox</a:t>
            </a:r>
            <a:r>
              <a:rPr lang="bg-BG" altLang="en-US" sz="3400" dirty="0"/>
              <a:t> </a:t>
            </a:r>
            <a:r>
              <a:rPr lang="en-US" altLang="en-US" sz="3400" dirty="0"/>
              <a:t>– с</a:t>
            </a:r>
            <a:r>
              <a:rPr lang="bg-BG" altLang="en-US" sz="3400" dirty="0"/>
              <a:t>писък с </a:t>
            </a:r>
            <a:r>
              <a:rPr lang="bg-BG" altLang="en-US" sz="3400" b="1" dirty="0"/>
              <a:t>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Items</a:t>
            </a: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колекция</a:t>
            </a:r>
            <a:r>
              <a:rPr lang="bg-BG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задаваща списъка от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bg-BG" sz="3200" b="1" dirty="0"/>
              <a:t>SelectedIndex</a:t>
            </a:r>
            <a:r>
              <a:rPr lang="bg-BG" sz="3200" dirty="0"/>
              <a:t>, </a:t>
            </a:r>
            <a:r>
              <a:rPr lang="bg-BG" sz="3200" b="1" dirty="0"/>
              <a:t>SelectedItem </a:t>
            </a:r>
            <a:r>
              <a:rPr lang="bg-BG" sz="3200" dirty="0"/>
              <a:t>– връща </a:t>
            </a:r>
            <a:r>
              <a:rPr lang="bg-BG" sz="3200" b="1" dirty="0"/>
              <a:t>избра­ния елемент</a:t>
            </a:r>
            <a:endParaRPr lang="en-US" alt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b="1" dirty="0"/>
              <a:t>падащ списък </a:t>
            </a:r>
            <a:r>
              <a:rPr lang="bg-BG" altLang="en-US" sz="3400" dirty="0"/>
              <a:t>с </a:t>
            </a:r>
            <a:r>
              <a:rPr lang="bg-BG" altLang="en-US" sz="3400" b="1" dirty="0"/>
              <a:t>опции</a:t>
            </a:r>
            <a:r>
              <a:rPr lang="bg-BG" altLang="en-US" sz="3400" dirty="0"/>
              <a:t>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Text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3200" dirty="0"/>
              <a:t>текстът, който се изобразява</a:t>
            </a:r>
            <a:endParaRPr lang="en-US" altLang="en-US" sz="32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Items</a:t>
            </a: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</a:t>
            </a:r>
            <a:r>
              <a:rPr lang="bg-BG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стойности</a:t>
            </a:r>
            <a:r>
              <a:rPr lang="bg-BG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между които се избира</a:t>
            </a:r>
            <a:endParaRPr lang="en-US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00" y="3744000"/>
            <a:ext cx="2390684" cy="13460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1242-86CB-707E-7536-49021CC99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44" y="1509317"/>
            <a:ext cx="1485234" cy="119961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400" dirty="0"/>
              <a:t> </a:t>
            </a:r>
            <a:r>
              <a:rPr lang="en-US" alt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400" dirty="0"/>
              <a:t> </a:t>
            </a:r>
            <a:r>
              <a:rPr lang="bg-BG" altLang="en-BG" sz="3400" dirty="0"/>
              <a:t>контрола за избор на </a:t>
            </a:r>
            <a:r>
              <a:rPr lang="bg-BG" altLang="en-BG" sz="3400" b="1" dirty="0"/>
              <a:t>една</a:t>
            </a:r>
            <a:r>
              <a:rPr lang="bg-BG" altLang="en-BG" sz="3400" dirty="0"/>
              <a:t> от </a:t>
            </a:r>
            <a:r>
              <a:rPr lang="bg-BG" altLang="en-BG" sz="3400" b="1" dirty="0"/>
              <a:t>няколко</a:t>
            </a:r>
            <a:r>
              <a:rPr lang="bg-BG" altLang="en-BG" sz="3400" dirty="0"/>
              <a:t> </a:t>
            </a:r>
            <a:r>
              <a:rPr lang="bg-BG" altLang="en-BG" sz="3400" b="1" dirty="0"/>
              <a:t>опции</a:t>
            </a:r>
            <a:endParaRPr lang="en-US" altLang="en-US" sz="3400" b="1" dirty="0"/>
          </a:p>
          <a:p>
            <a:pPr lvl="1">
              <a:lnSpc>
                <a:spcPct val="110000"/>
              </a:lnSpc>
            </a:pPr>
            <a:r>
              <a:rPr lang="bg-BG" altLang="en-BG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3200" dirty="0"/>
              <a:t> – задава дали е </a:t>
            </a:r>
            <a:r>
              <a:rPr lang="bg-BG" altLang="en-BG" sz="3200" b="1" dirty="0"/>
              <a:t>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400" dirty="0"/>
              <a:t> –</a:t>
            </a:r>
            <a:r>
              <a:rPr lang="bg-BG" altLang="en-US" sz="3400" dirty="0"/>
              <a:t> контрола за избор на </a:t>
            </a:r>
            <a:r>
              <a:rPr lang="bg-BG" altLang="en-US" sz="3400" b="1" dirty="0"/>
              <a:t>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3200" dirty="0"/>
              <a:t> – </a:t>
            </a:r>
            <a:r>
              <a:rPr lang="bg-BG" altLang="en-US" sz="3200" dirty="0"/>
              <a:t>задава дали кутийката е </a:t>
            </a:r>
            <a:r>
              <a:rPr lang="bg-BG" altLang="en-US" sz="3200" b="1" dirty="0"/>
              <a:t>избрана</a:t>
            </a:r>
            <a:endParaRPr lang="en-US" sz="3200" b="1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33" y="4014000"/>
            <a:ext cx="1890000" cy="20790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60" y="1854000"/>
            <a:ext cx="3215973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9978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DateTimePicker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dirty="0"/>
              <a:t>контрола за избор на </a:t>
            </a:r>
            <a:r>
              <a:rPr lang="bg-BG" altLang="en-US" sz="3400" b="1" dirty="0"/>
              <a:t>дата</a:t>
            </a:r>
            <a:r>
              <a:rPr lang="bg-BG" altLang="en-US" sz="3400" dirty="0"/>
              <a:t> и </a:t>
            </a:r>
            <a:r>
              <a:rPr lang="bg-BG" altLang="en-US" sz="3400" b="1" dirty="0"/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Value</a:t>
            </a: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избраната дата </a:t>
            </a:r>
            <a:r>
              <a:rPr lang="bg-BG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bg-BG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3200" b="1" dirty="0"/>
              <a:t>MinDate</a:t>
            </a:r>
            <a:r>
              <a:rPr lang="bg-BG" sz="3200" dirty="0"/>
              <a:t>, </a:t>
            </a:r>
            <a:r>
              <a:rPr lang="en-US" sz="3200" b="1" dirty="0"/>
              <a:t>MaxDate</a:t>
            </a:r>
            <a:r>
              <a:rPr lang="bg-BG" sz="3200" b="1" dirty="0"/>
              <a:t> </a:t>
            </a:r>
            <a:r>
              <a:rPr lang="bg-BG" sz="3200" dirty="0"/>
              <a:t>– задава </a:t>
            </a:r>
            <a:r>
              <a:rPr lang="bg-BG" sz="3200" b="1" dirty="0"/>
              <a:t>позволените дати</a:t>
            </a:r>
            <a:endParaRPr lang="en-US" sz="3200" b="1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3200" b="1" dirty="0"/>
              <a:t>Format </a:t>
            </a:r>
            <a:r>
              <a:rPr lang="bg-BG" sz="3200" dirty="0"/>
              <a:t>– задава </a:t>
            </a:r>
            <a:r>
              <a:rPr lang="bg-BG" sz="3200" b="1" dirty="0"/>
              <a:t>формата на</a:t>
            </a:r>
            <a:r>
              <a:rPr lang="en-US" sz="3200" b="1" dirty="0"/>
              <a:t> </a:t>
            </a:r>
            <a:r>
              <a:rPr lang="bg-BG" sz="3200" b="1" dirty="0"/>
              <a:t>изобразяване</a:t>
            </a:r>
            <a:endParaRPr lang="en-US" alt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108AF-0064-8418-4291-9E71AF732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030" y="3564000"/>
            <a:ext cx="3015000" cy="24362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461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Възможност за </a:t>
            </a:r>
            <a:r>
              <a:rPr lang="en-US" dirty="0"/>
              <a:t>user-friendly </a:t>
            </a:r>
            <a:r>
              <a:rPr lang="bg-BG" dirty="0"/>
              <a:t>преживяване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Свойства на форми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48158-0DAF-ADA3-4EBB-62D4218AA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6288" y="1439728"/>
            <a:ext cx="2259424" cy="23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90335" cy="5528766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StartPosition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dirty="0"/>
              <a:t>Определя </a:t>
            </a:r>
            <a:r>
              <a:rPr lang="bg-BG" sz="2800" b="1" dirty="0">
                <a:solidFill>
                  <a:schemeClr val="bg1"/>
                </a:solidFill>
              </a:rPr>
              <a:t>началната позиция </a:t>
            </a:r>
            <a:r>
              <a:rPr lang="bg-BG" sz="2800" dirty="0"/>
              <a:t>при </a:t>
            </a:r>
            <a:r>
              <a:rPr lang="bg-BG" sz="2800" b="1" dirty="0"/>
              <a:t>стартиране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CenterScreen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екрана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CenterParent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родителската форма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Anchor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b="1" dirty="0"/>
              <a:t>Контролите</a:t>
            </a:r>
            <a:r>
              <a:rPr lang="bg-BG" sz="2800" dirty="0"/>
              <a:t> се </a:t>
            </a:r>
            <a:r>
              <a:rPr lang="bg-BG" sz="2800" b="1" dirty="0">
                <a:solidFill>
                  <a:schemeClr val="bg1"/>
                </a:solidFill>
              </a:rPr>
              <a:t>закрепят</a:t>
            </a:r>
            <a:r>
              <a:rPr lang="bg-BG" sz="2800" dirty="0"/>
              <a:t> за определени </a:t>
            </a:r>
            <a:r>
              <a:rPr lang="bg-BG" sz="2800" b="1" dirty="0">
                <a:solidFill>
                  <a:schemeClr val="bg1"/>
                </a:solidFill>
              </a:rPr>
              <a:t>страни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</a:p>
          <a:p>
            <a:pPr lvl="1"/>
            <a:r>
              <a:rPr lang="bg-BG" sz="2800" dirty="0"/>
              <a:t>При </a:t>
            </a:r>
            <a:r>
              <a:rPr lang="bg-BG" sz="2800" b="1" dirty="0">
                <a:solidFill>
                  <a:schemeClr val="bg1"/>
                </a:solidFill>
              </a:rPr>
              <a:t>преоразмеряване</a:t>
            </a:r>
            <a:r>
              <a:rPr lang="bg-BG" sz="2800" dirty="0"/>
              <a:t> </a:t>
            </a:r>
            <a:r>
              <a:rPr lang="bg-BG" sz="2800" b="1" dirty="0"/>
              <a:t>контролите</a:t>
            </a:r>
            <a:r>
              <a:rPr lang="bg-BG" sz="2800" dirty="0"/>
              <a:t> остават на </a:t>
            </a:r>
            <a:r>
              <a:rPr lang="bg-BG" sz="2800" b="1" dirty="0">
                <a:solidFill>
                  <a:schemeClr val="bg1"/>
                </a:solidFill>
              </a:rPr>
              <a:t>същата</a:t>
            </a:r>
            <a:r>
              <a:rPr lang="bg-BG" sz="2800" dirty="0">
                <a:solidFill>
                  <a:schemeClr val="bg1"/>
                </a:solidFill>
              </a:rPr>
              <a:t> </a:t>
            </a:r>
            <a:r>
              <a:rPr lang="bg-BG" sz="2800" b="1" dirty="0">
                <a:solidFill>
                  <a:schemeClr val="bg1"/>
                </a:solidFill>
              </a:rPr>
              <a:t>позиция</a:t>
            </a:r>
            <a:r>
              <a:rPr lang="bg-BG" sz="2800" dirty="0"/>
              <a:t> спрямо </a:t>
            </a:r>
            <a:r>
              <a:rPr lang="bg-BG" sz="2800" b="1" dirty="0"/>
              <a:t>стените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1D975-8C3A-C80B-6F07-109D3507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11" y="1314000"/>
            <a:ext cx="3556000" cy="1866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47766-1342-2063-6613-AB78C300C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69" y="3834000"/>
            <a:ext cx="3556000" cy="25417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0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8126835" cy="5528766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FormBorderStyle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стила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границата</a:t>
            </a:r>
            <a:r>
              <a:rPr lang="bg-BG" sz="3000" b="1" dirty="0"/>
              <a:t> </a:t>
            </a:r>
            <a:r>
              <a:rPr lang="bg-BG" sz="3000" dirty="0"/>
              <a:t>на</a:t>
            </a:r>
            <a:r>
              <a:rPr lang="bg-BG" sz="3000" b="1" dirty="0"/>
              <a:t> формата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FixedDialog</a:t>
            </a:r>
            <a:r>
              <a:rPr lang="en-US" sz="3000" dirty="0"/>
              <a:t> </a:t>
            </a:r>
            <a:r>
              <a:rPr lang="bg-BG" sz="3000" dirty="0"/>
              <a:t>- </a:t>
            </a:r>
            <a:r>
              <a:rPr lang="bg-BG" sz="3000" b="1" dirty="0">
                <a:solidFill>
                  <a:schemeClr val="bg1"/>
                </a:solidFill>
              </a:rPr>
              <a:t>не може </a:t>
            </a:r>
            <a:r>
              <a:rPr lang="bg-BG" sz="3000" dirty="0"/>
              <a:t>да се </a:t>
            </a:r>
            <a:r>
              <a:rPr lang="bg-BG" sz="3000" b="1" dirty="0"/>
              <a:t>преоразмерява</a:t>
            </a:r>
            <a:r>
              <a:rPr lang="bg-BG" sz="3000" dirty="0"/>
              <a:t> </a:t>
            </a:r>
            <a:r>
              <a:rPr lang="bg-BG" sz="3000" b="1" dirty="0"/>
              <a:t>прозореца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Sizable</a:t>
            </a:r>
            <a:r>
              <a:rPr lang="en-US" sz="3000" dirty="0"/>
              <a:t> - </a:t>
            </a:r>
            <a:r>
              <a:rPr lang="bg-BG" sz="3000" b="1" dirty="0"/>
              <a:t>стандартна граница</a:t>
            </a:r>
            <a:r>
              <a:rPr lang="bg-BG" sz="3000" dirty="0"/>
              <a:t>, която </a:t>
            </a:r>
            <a:r>
              <a:rPr lang="bg-BG" sz="3000" b="1" dirty="0">
                <a:solidFill>
                  <a:schemeClr val="bg1"/>
                </a:solidFill>
              </a:rPr>
              <a:t>може</a:t>
            </a:r>
            <a:r>
              <a:rPr lang="bg-BG" sz="3000" dirty="0"/>
              <a:t> да се </a:t>
            </a:r>
            <a:r>
              <a:rPr lang="bg-BG" sz="3000" b="1" dirty="0"/>
              <a:t>преоразмерява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DialogResult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резултата</a:t>
            </a:r>
            <a:r>
              <a:rPr lang="bg-BG" sz="3000" dirty="0"/>
              <a:t>, който се </a:t>
            </a:r>
            <a:r>
              <a:rPr lang="bg-BG" sz="3000" b="1" dirty="0"/>
              <a:t>връща</a:t>
            </a:r>
            <a:r>
              <a:rPr lang="bg-BG" sz="3000" dirty="0"/>
              <a:t> от дадена </a:t>
            </a:r>
            <a:r>
              <a:rPr lang="bg-BG" sz="3000" b="1" dirty="0"/>
              <a:t>форма</a:t>
            </a:r>
          </a:p>
          <a:p>
            <a:pPr lvl="1"/>
            <a:r>
              <a:rPr lang="bg-BG" sz="3000" dirty="0"/>
              <a:t>Какво </a:t>
            </a:r>
            <a:r>
              <a:rPr lang="bg-BG" sz="3000" b="1" dirty="0">
                <a:solidFill>
                  <a:schemeClr val="bg1"/>
                </a:solidFill>
              </a:rPr>
              <a:t>действие</a:t>
            </a:r>
            <a:r>
              <a:rPr lang="bg-BG" sz="3000" dirty="0"/>
              <a:t> е извършил </a:t>
            </a:r>
            <a:r>
              <a:rPr lang="bg-BG" sz="3000" b="1" dirty="0"/>
              <a:t>потребителят</a:t>
            </a:r>
            <a:r>
              <a:rPr lang="bg-BG" sz="3000" dirty="0"/>
              <a:t>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bg1"/>
                </a:solidFill>
              </a:rPr>
              <a:t>OK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Cancel</a:t>
            </a:r>
            <a:r>
              <a:rPr lang="en-US" sz="3000" dirty="0"/>
              <a:t> </a:t>
            </a:r>
            <a:r>
              <a:rPr lang="bg-BG" sz="3000" dirty="0"/>
              <a:t>и </a:t>
            </a:r>
            <a:r>
              <a:rPr lang="bg-BG" sz="3000" b="1" dirty="0"/>
              <a:t>др</a:t>
            </a:r>
            <a:r>
              <a:rPr lang="bg-BG" sz="3000" dirty="0"/>
              <a:t>.</a:t>
            </a:r>
            <a:r>
              <a:rPr lang="en-US" sz="3000" dirty="0"/>
              <a:t>)</a:t>
            </a:r>
            <a:endParaRPr lang="bg-BG" sz="3000" dirty="0"/>
          </a:p>
          <a:p>
            <a:pPr lvl="1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(2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0B552-200D-9CC1-CF97-0A0160B42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1314000"/>
            <a:ext cx="3619500" cy="1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CA3B6-1A6D-8F9D-2300-0D7A61AB7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3804313"/>
            <a:ext cx="3619500" cy="18345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749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55598" cy="5528766"/>
          </a:xfrm>
        </p:spPr>
        <p:txBody>
          <a:bodyPr>
            <a:normAutofit fontScale="62500" lnSpcReduction="20000"/>
          </a:bodyPr>
          <a:lstStyle/>
          <a:p>
            <a:r>
              <a:rPr lang="en-US" sz="4700" b="1" dirty="0">
                <a:solidFill>
                  <a:schemeClr val="bg1"/>
                </a:solidFill>
              </a:rPr>
              <a:t>FlatStyle</a:t>
            </a:r>
          </a:p>
          <a:p>
            <a:pPr lvl="1"/>
            <a:r>
              <a:rPr lang="bg-BG" sz="4200" dirty="0"/>
              <a:t>Определя </a:t>
            </a:r>
            <a:r>
              <a:rPr lang="bg-BG" sz="4200" b="1" dirty="0">
                <a:solidFill>
                  <a:schemeClr val="bg1"/>
                </a:solidFill>
              </a:rPr>
              <a:t>стила</a:t>
            </a:r>
            <a:r>
              <a:rPr lang="bg-BG" sz="4200" dirty="0"/>
              <a:t> на </a:t>
            </a:r>
            <a:r>
              <a:rPr lang="bg-BG" sz="4200" b="1" dirty="0">
                <a:solidFill>
                  <a:schemeClr val="bg1"/>
                </a:solidFill>
              </a:rPr>
              <a:t>визуализация</a:t>
            </a:r>
            <a:r>
              <a:rPr lang="bg-BG" sz="4200" dirty="0"/>
              <a:t> на </a:t>
            </a:r>
            <a:r>
              <a:rPr lang="bg-BG" sz="4200" b="1" dirty="0"/>
              <a:t>контролите</a:t>
            </a: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</a:t>
            </a:r>
            <a:r>
              <a:rPr lang="en-US" sz="4200" dirty="0"/>
              <a:t> - </a:t>
            </a:r>
            <a:r>
              <a:rPr lang="bg-BG" sz="4200" b="1" dirty="0"/>
              <a:t>контролите</a:t>
            </a:r>
            <a:r>
              <a:rPr lang="bg-BG" sz="4200" dirty="0"/>
              <a:t> са </a:t>
            </a:r>
            <a:r>
              <a:rPr lang="bg-BG" sz="4200" b="1" dirty="0">
                <a:solidFill>
                  <a:schemeClr val="bg1"/>
                </a:solidFill>
              </a:rPr>
              <a:t>плоски</a:t>
            </a:r>
            <a:endParaRPr lang="en-US" sz="4200" b="1" dirty="0">
              <a:solidFill>
                <a:schemeClr val="bg1"/>
              </a:solidFill>
            </a:endParaRP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Standart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en-US" sz="4200" dirty="0"/>
              <a:t>- </a:t>
            </a:r>
            <a:r>
              <a:rPr lang="bg-BG" sz="4200" b="1" dirty="0"/>
              <a:t>контролите</a:t>
            </a:r>
            <a:r>
              <a:rPr lang="bg-BG" sz="4200" dirty="0"/>
              <a:t> са в </a:t>
            </a:r>
            <a:r>
              <a:rPr lang="bg-BG" sz="4200" b="1" dirty="0">
                <a:solidFill>
                  <a:schemeClr val="bg1"/>
                </a:solidFill>
              </a:rPr>
              <a:t>стандартен</a:t>
            </a:r>
            <a:r>
              <a:rPr lang="bg-BG" sz="4200" dirty="0"/>
              <a:t> </a:t>
            </a:r>
            <a:r>
              <a:rPr lang="bg-BG" sz="4200" b="1" dirty="0"/>
              <a:t>триизмерен</a:t>
            </a:r>
            <a:r>
              <a:rPr lang="bg-BG" sz="4200" dirty="0"/>
              <a:t> стил</a:t>
            </a:r>
            <a:endParaRPr lang="en-US" sz="4200" dirty="0"/>
          </a:p>
          <a:p>
            <a:r>
              <a:rPr lang="en-US" sz="4700" b="1" dirty="0">
                <a:solidFill>
                  <a:schemeClr val="bg1"/>
                </a:solidFill>
              </a:rPr>
              <a:t>MaximizeBox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максимизиране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en-US" sz="4700" b="1" dirty="0">
                <a:solidFill>
                  <a:schemeClr val="bg1"/>
                </a:solidFill>
              </a:rPr>
              <a:t>MinimizeBox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минимизиране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bg-BG" sz="4600" b="1" dirty="0"/>
              <a:t>И др</a:t>
            </a:r>
            <a:r>
              <a:rPr lang="bg-BG" sz="4600" dirty="0"/>
              <a:t>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EC24B-F189-EADC-6826-416534E81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5" y="1196126"/>
            <a:ext cx="3337802" cy="16917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5363C-8B09-4681-8CF3-5916ABC97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788" y="2992637"/>
            <a:ext cx="3337806" cy="16917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22A5C-B4FE-466F-408C-922110468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7" y="4789149"/>
            <a:ext cx="3337800" cy="16917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32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fontScale="925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компютъра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се използва за създаване на </a:t>
            </a:r>
            <a:r>
              <a:rPr lang="en-US" sz="3200" b="1" dirty="0"/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b="1" dirty="0">
                <a:solidFill>
                  <a:schemeClr val="accent1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Свойствата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формите</a:t>
            </a:r>
            <a:r>
              <a:rPr lang="bg-BG" sz="3200" dirty="0">
                <a:solidFill>
                  <a:schemeClr val="bg2"/>
                </a:solidFill>
              </a:rPr>
              <a:t> позволяват </a:t>
            </a:r>
            <a:r>
              <a:rPr lang="en-US" sz="3200" b="1" dirty="0">
                <a:solidFill>
                  <a:schemeClr val="bg2"/>
                </a:solidFill>
              </a:rPr>
              <a:t>user-friendl</a:t>
            </a:r>
            <a:r>
              <a:rPr lang="en-US" sz="3200" b="1" dirty="0"/>
              <a:t>y</a:t>
            </a:r>
            <a:r>
              <a:rPr lang="en-US" sz="3200" dirty="0"/>
              <a:t> </a:t>
            </a:r>
            <a:r>
              <a:rPr lang="bg-BG" sz="3200" dirty="0"/>
              <a:t>преживяване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33668" y="5334665"/>
            <a:ext cx="1926862" cy="585000"/>
          </a:xfrm>
          <a:prstGeom prst="wedgeRoundRectCallout">
            <a:avLst>
              <a:gd name="adj1" fmla="val -101442"/>
              <a:gd name="adj2" fmla="val 660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33668" y="5334665"/>
            <a:ext cx="1926862" cy="585000"/>
          </a:xfrm>
          <a:prstGeom prst="wedgeRoundRectCallout">
            <a:avLst>
              <a:gd name="adj1" fmla="val -103068"/>
              <a:gd name="adj2" fmla="val -405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14784</TotalTime>
  <Words>2735</Words>
  <Application>Microsoft Office PowerPoint</Application>
  <PresentationFormat>Widescreen</PresentationFormat>
  <Paragraphs>363</Paragraphs>
  <Slides>50</Slides>
  <Notes>50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Графичен потребителски интерфейс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 (1)</vt:lpstr>
      <vt:lpstr>Други UI контроли в Windows Forms (2)</vt:lpstr>
      <vt:lpstr>Други UI контроли в Windows Forms (3)</vt:lpstr>
      <vt:lpstr>Свойства на форми</vt:lpstr>
      <vt:lpstr>Свойства на форми (1)</vt:lpstr>
      <vt:lpstr>Свойства на форми (2)</vt:lpstr>
      <vt:lpstr>Свойства на форми (3)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GUI приложенията and Windows Forms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176</cp:revision>
  <dcterms:created xsi:type="dcterms:W3CDTF">2018-05-23T13:08:44Z</dcterms:created>
  <dcterms:modified xsi:type="dcterms:W3CDTF">2024-12-23T09:19:31Z</dcterms:modified>
  <cp:category/>
</cp:coreProperties>
</file>